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de títu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onector recto"/>
          <p:cNvSpPr/>
          <p:nvPr/>
        </p:nvSpPr>
        <p:spPr>
          <a:xfrm>
            <a:off x="-5142" y="476672"/>
            <a:ext cx="11381729" cy="1"/>
          </a:xfrm>
          <a:prstGeom prst="line">
            <a:avLst/>
          </a:prstGeom>
          <a:ln w="38100" cap="sq">
            <a:solidFill>
              <a:srgbClr val="C00000"/>
            </a:solidFill>
            <a:bevel/>
          </a:ln>
          <a:effectLst>
            <a:outerShdw sx="100000" sy="100000" kx="0" ky="0" algn="b" rotWithShape="0" blurRad="50800" dist="38100" dir="135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3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47845" b="0"/>
          <a:stretch>
            <a:fillRect/>
          </a:stretch>
        </p:blipFill>
        <p:spPr>
          <a:xfrm>
            <a:off x="11280575" y="-27385"/>
            <a:ext cx="911425" cy="617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75" y="5849854"/>
            <a:ext cx="1497921" cy="95461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olo Testo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3" name="Corpo livello uno…"/>
          <p:cNvSpPr txBox="1"/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34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75476" y="5912567"/>
            <a:ext cx="2271710" cy="829185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Numero diapositiva"/>
          <p:cNvSpPr txBox="1"/>
          <p:nvPr>
            <p:ph type="sldNum" sz="quarter" idx="2"/>
          </p:nvPr>
        </p:nvSpPr>
        <p:spPr>
          <a:xfrm>
            <a:off x="8737600" y="6356353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Conector recto"/>
          <p:cNvSpPr/>
          <p:nvPr/>
        </p:nvSpPr>
        <p:spPr>
          <a:xfrm>
            <a:off x="-5142" y="476672"/>
            <a:ext cx="11381729" cy="1"/>
          </a:xfrm>
          <a:prstGeom prst="line">
            <a:avLst/>
          </a:prstGeom>
          <a:ln w="38100" cap="sq">
            <a:solidFill>
              <a:srgbClr val="C00000"/>
            </a:solidFill>
            <a:bevel/>
          </a:ln>
          <a:effectLst>
            <a:outerShdw sx="100000" sy="100000" kx="0" ky="0" algn="b" rotWithShape="0" blurRad="50800" dist="38100" dir="135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47845" b="0"/>
          <a:stretch>
            <a:fillRect/>
          </a:stretch>
        </p:blipFill>
        <p:spPr>
          <a:xfrm>
            <a:off x="11280575" y="-27385"/>
            <a:ext cx="911425" cy="617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75" y="5849854"/>
            <a:ext cx="1497921" cy="954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5" descr="Imagen 5"/>
          <p:cNvPicPr>
            <a:picLocks noChangeAspect="1"/>
          </p:cNvPicPr>
          <p:nvPr/>
        </p:nvPicPr>
        <p:blipFill>
          <a:blip r:embed="rId4">
            <a:extLst/>
          </a:blip>
          <a:srcRect l="0" t="0" r="0" b="42551"/>
          <a:stretch>
            <a:fillRect/>
          </a:stretch>
        </p:blipFill>
        <p:spPr>
          <a:xfrm>
            <a:off x="9552384" y="6417790"/>
            <a:ext cx="2614247" cy="3866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olo Testo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7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" name="Numero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2.tif"/><Relationship Id="rId6" Type="http://schemas.openxmlformats.org/officeDocument/2006/relationships/image" Target="../media/image3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3 Imagen" descr="3 Imagen"/>
          <p:cNvPicPr>
            <a:picLocks noChangeAspect="1"/>
          </p:cNvPicPr>
          <p:nvPr/>
        </p:nvPicPr>
        <p:blipFill>
          <a:blip r:embed="rId2">
            <a:extLst/>
          </a:blip>
          <a:srcRect l="0" t="33202" r="0" b="43700"/>
          <a:stretch>
            <a:fillRect/>
          </a:stretch>
        </p:blipFill>
        <p:spPr>
          <a:xfrm>
            <a:off x="0" y="-27384"/>
            <a:ext cx="12192000" cy="129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n 9" descr="Imagen 9"/>
          <p:cNvPicPr>
            <a:picLocks noChangeAspect="1"/>
          </p:cNvPicPr>
          <p:nvPr/>
        </p:nvPicPr>
        <p:blipFill>
          <a:blip r:embed="rId3">
            <a:extLst/>
          </a:blip>
          <a:srcRect l="0" t="0" r="14377" b="0"/>
          <a:stretch>
            <a:fillRect/>
          </a:stretch>
        </p:blipFill>
        <p:spPr>
          <a:xfrm>
            <a:off x="407367" y="6237316"/>
            <a:ext cx="1846929" cy="435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88487" y="5670124"/>
            <a:ext cx="1491872" cy="112474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CuadroTexto 14"/>
          <p:cNvSpPr txBox="1"/>
          <p:nvPr/>
        </p:nvSpPr>
        <p:spPr>
          <a:xfrm>
            <a:off x="3024446" y="5013176"/>
            <a:ext cx="6143108" cy="208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262626"/>
                </a:solidFill>
              </a:defRPr>
            </a:pPr>
            <a:r>
              <a:t>Speaker xxxxxx</a:t>
            </a:r>
          </a:p>
          <a:p>
            <a:pPr algn="ctr">
              <a:defRPr>
                <a:solidFill>
                  <a:srgbClr val="262626"/>
                </a:solidFill>
              </a:defRPr>
            </a:pPr>
            <a:r>
              <a:t>Role xxxxxxx</a:t>
            </a:r>
          </a:p>
          <a:p>
            <a:pPr algn="ctr">
              <a:defRPr>
                <a:solidFill>
                  <a:srgbClr val="262626"/>
                </a:solidFill>
              </a:defRPr>
            </a:pPr>
            <a:r>
              <a:t>Institution xxxxxxxx</a:t>
            </a:r>
          </a:p>
          <a:p>
            <a:pPr algn="ctr">
              <a:defRPr>
                <a:solidFill>
                  <a:srgbClr val="262626"/>
                </a:solidFill>
              </a:defRPr>
            </a:pPr>
            <a:r>
              <a:t>ERN-EuroBloodNet subnetwork xxxxxx</a:t>
            </a:r>
          </a:p>
          <a:p>
            <a:pPr algn="ctr">
              <a:defRPr>
                <a:solidFill>
                  <a:srgbClr val="262626"/>
                </a:solidFill>
              </a:defRPr>
            </a:pPr>
            <a:r>
              <a:t>City xxxx – Country xxxxxxxx</a:t>
            </a:r>
          </a:p>
          <a:p>
            <a:pPr algn="ctr">
              <a:defRPr>
                <a:solidFill>
                  <a:srgbClr val="262626"/>
                </a:solidFill>
              </a:defRPr>
            </a:pPr>
            <a:r>
              <a:t> xx Month 2020</a:t>
            </a:r>
          </a:p>
        </p:txBody>
      </p:sp>
      <p:sp>
        <p:nvSpPr>
          <p:cNvPr id="48" name="Rectángulo 16"/>
          <p:cNvSpPr txBox="1"/>
          <p:nvPr/>
        </p:nvSpPr>
        <p:spPr>
          <a:xfrm>
            <a:off x="1885603" y="3915952"/>
            <a:ext cx="842079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262626"/>
                </a:solidFill>
              </a:defRPr>
            </a:lvl1pPr>
          </a:lstStyle>
          <a:p>
            <a:pPr/>
            <a:r>
              <a:t>Title xxxxxxxxx</a:t>
            </a:r>
          </a:p>
        </p:txBody>
      </p:sp>
      <p:pic>
        <p:nvPicPr>
          <p:cNvPr id="49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72743" y="6150115"/>
            <a:ext cx="710555" cy="435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72557" y="1315187"/>
            <a:ext cx="4246886" cy="2266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1"/>
          <p:cNvSpPr txBox="1"/>
          <p:nvPr/>
        </p:nvSpPr>
        <p:spPr>
          <a:xfrm>
            <a:off x="95607" y="79348"/>
            <a:ext cx="194867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Conflicts of interest</a:t>
            </a:r>
          </a:p>
        </p:txBody>
      </p:sp>
      <p:sp>
        <p:nvSpPr>
          <p:cNvPr id="53" name="CuadroTexto 4"/>
          <p:cNvSpPr txBox="1"/>
          <p:nvPr/>
        </p:nvSpPr>
        <p:spPr>
          <a:xfrm>
            <a:off x="1588901" y="1412778"/>
            <a:ext cx="9017065" cy="257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262626"/>
                </a:solidFill>
              </a:defRPr>
            </a:pPr>
          </a:p>
          <a:p>
            <a:pPr lvl="1">
              <a:lnSpc>
                <a:spcPct val="200000"/>
              </a:lnSpc>
              <a:defRPr b="1">
                <a:solidFill>
                  <a:srgbClr val="262626"/>
                </a:solidFill>
              </a:defRPr>
            </a:pPr>
            <a:r>
              <a:t>xxxxxxxxxxxxxxxxxx</a:t>
            </a:r>
          </a:p>
          <a:p>
            <a:pPr lvl="1">
              <a:lnSpc>
                <a:spcPct val="200000"/>
              </a:lnSpc>
              <a:defRPr b="1">
                <a:solidFill>
                  <a:srgbClr val="262626"/>
                </a:solidFill>
              </a:defRPr>
            </a:pPr>
          </a:p>
          <a:p>
            <a:pPr>
              <a:lnSpc>
                <a:spcPct val="200000"/>
              </a:lnSpc>
              <a:defRPr b="1" sz="2000">
                <a:solidFill>
                  <a:srgbClr val="262626"/>
                </a:solidFill>
              </a:defRPr>
            </a:pPr>
          </a:p>
          <a:p>
            <a:pPr>
              <a:defRPr b="1" sz="2000">
                <a:solidFill>
                  <a:srgbClr val="262626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3"/>
          <p:cNvSpPr txBox="1"/>
          <p:nvPr/>
        </p:nvSpPr>
        <p:spPr>
          <a:xfrm>
            <a:off x="1821019" y="1268762"/>
            <a:ext cx="8781859" cy="4172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262626"/>
                </a:solidFill>
              </a:defRPr>
            </a:pPr>
          </a:p>
          <a:p>
            <a:pPr lvl="1" marL="800100" indent="-342900">
              <a:lnSpc>
                <a:spcPct val="200000"/>
              </a:lnSpc>
              <a:buSzPct val="100000"/>
              <a:buChar char="✓"/>
              <a:defRPr b="1">
                <a:solidFill>
                  <a:srgbClr val="262626"/>
                </a:solidFill>
              </a:defRPr>
            </a:pPr>
            <a:r>
              <a:t>30-35min presentation (30 slides max)  + 15 min Q&amp;A session</a:t>
            </a:r>
          </a:p>
          <a:p>
            <a:pPr lvl="1" marL="800100" indent="-342900">
              <a:lnSpc>
                <a:spcPct val="200000"/>
              </a:lnSpc>
              <a:buSzPct val="100000"/>
              <a:buChar char="✓"/>
              <a:defRPr b="1">
                <a:solidFill>
                  <a:srgbClr val="262626"/>
                </a:solidFill>
              </a:defRPr>
            </a:pPr>
            <a:r>
              <a:t>Microphones will be muted by host to avoid back noise</a:t>
            </a:r>
          </a:p>
          <a:p>
            <a:pPr lvl="1" marL="800100" indent="-342900">
              <a:lnSpc>
                <a:spcPct val="200000"/>
              </a:lnSpc>
              <a:buSzPct val="100000"/>
              <a:buChar char="✓"/>
              <a:defRPr b="1">
                <a:solidFill>
                  <a:srgbClr val="262626"/>
                </a:solidFill>
              </a:defRPr>
            </a:pPr>
            <a:r>
              <a:t>Please, stop your video to improve internet conexion</a:t>
            </a:r>
          </a:p>
          <a:p>
            <a:pPr lvl="1" marL="800100" indent="-342900">
              <a:lnSpc>
                <a:spcPct val="200000"/>
              </a:lnSpc>
              <a:buSzPct val="100000"/>
              <a:buChar char="✓"/>
              <a:defRPr b="1">
                <a:solidFill>
                  <a:srgbClr val="262626"/>
                </a:solidFill>
              </a:defRPr>
            </a:pPr>
            <a:r>
              <a:t>Send your questions during the presentation through the chat, they will be gathered and answered after the presentations.</a:t>
            </a:r>
          </a:p>
          <a:p>
            <a:pPr>
              <a:lnSpc>
                <a:spcPct val="200000"/>
              </a:lnSpc>
              <a:defRPr b="1" sz="2000">
                <a:solidFill>
                  <a:srgbClr val="262626"/>
                </a:solidFill>
              </a:defRPr>
            </a:pPr>
          </a:p>
          <a:p>
            <a:pPr>
              <a:defRPr b="1" sz="2000">
                <a:solidFill>
                  <a:srgbClr val="262626"/>
                </a:solidFill>
              </a:defRPr>
            </a:pPr>
          </a:p>
        </p:txBody>
      </p:sp>
      <p:sp>
        <p:nvSpPr>
          <p:cNvPr id="56" name="Rectángulo 1"/>
          <p:cNvSpPr txBox="1"/>
          <p:nvPr/>
        </p:nvSpPr>
        <p:spPr>
          <a:xfrm>
            <a:off x="45719" y="116631"/>
            <a:ext cx="297961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262626"/>
                </a:solidFill>
              </a:defRPr>
            </a:lvl1pPr>
          </a:lstStyle>
          <a:p>
            <a:pPr/>
            <a:r>
              <a:t>Practical issues before starting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adroTexto 3"/>
          <p:cNvSpPr txBox="1"/>
          <p:nvPr/>
        </p:nvSpPr>
        <p:spPr>
          <a:xfrm>
            <a:off x="1605215" y="548679"/>
            <a:ext cx="9017065" cy="222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</a:p>
          <a:p>
            <a:pPr lvl="1" marL="800100" indent="-342900">
              <a:lnSpc>
                <a:spcPct val="200000"/>
              </a:lnSpc>
              <a:buSzPct val="100000"/>
              <a:buAutoNum type="arabicPeriod" startAt="1"/>
            </a:pPr>
            <a:r>
              <a:t>xxxxxxxxx</a:t>
            </a:r>
          </a:p>
          <a:p>
            <a:pPr lvl="1" marL="800100" indent="-342900">
              <a:lnSpc>
                <a:spcPct val="200000"/>
              </a:lnSpc>
              <a:buSzPct val="100000"/>
              <a:buAutoNum type="arabicPeriod" startAt="1"/>
            </a:pPr>
            <a:r>
              <a:t>xxxxxxxxxx</a:t>
            </a:r>
          </a:p>
          <a:p>
            <a:pPr lvl="1" marL="800100" indent="-342900">
              <a:lnSpc>
                <a:spcPct val="200000"/>
              </a:lnSpc>
              <a:buSzPct val="100000"/>
              <a:buAutoNum type="arabicPeriod" startAt="1"/>
            </a:pPr>
            <a:r>
              <a:t>xxxxxxx</a:t>
            </a:r>
          </a:p>
        </p:txBody>
      </p:sp>
      <p:sp>
        <p:nvSpPr>
          <p:cNvPr id="59" name="Rectángulo 1"/>
          <p:cNvSpPr txBox="1"/>
          <p:nvPr/>
        </p:nvSpPr>
        <p:spPr>
          <a:xfrm>
            <a:off x="10470" y="92599"/>
            <a:ext cx="33804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Learning objectives of the webinar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adroTexto 3"/>
          <p:cNvSpPr txBox="1"/>
          <p:nvPr/>
        </p:nvSpPr>
        <p:spPr>
          <a:xfrm>
            <a:off x="-26817" y="265691"/>
            <a:ext cx="9017065" cy="222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</a:p>
          <a:p>
            <a:pPr lvl="1" marL="800100" indent="-342900">
              <a:lnSpc>
                <a:spcPct val="200000"/>
              </a:lnSpc>
              <a:buSzPct val="100000"/>
              <a:buAutoNum type="arabicPeriod" startAt="1"/>
            </a:pPr>
            <a:r>
              <a:t>xxxxxxxxx</a:t>
            </a:r>
          </a:p>
          <a:p>
            <a:pPr lvl="1" marL="800100" indent="-342900">
              <a:lnSpc>
                <a:spcPct val="200000"/>
              </a:lnSpc>
              <a:buSzPct val="100000"/>
              <a:buAutoNum type="arabicPeriod" startAt="1"/>
            </a:pPr>
            <a:r>
              <a:t>xxxxxxxxxx</a:t>
            </a:r>
          </a:p>
          <a:p>
            <a:pPr lvl="1" marL="800100" indent="-342900">
              <a:lnSpc>
                <a:spcPct val="200000"/>
              </a:lnSpc>
              <a:buSzPct val="100000"/>
              <a:buAutoNum type="arabicPeriod" startAt="1"/>
            </a:pPr>
            <a:r>
              <a:t>xxxxxxx</a:t>
            </a:r>
          </a:p>
        </p:txBody>
      </p:sp>
      <p:sp>
        <p:nvSpPr>
          <p:cNvPr id="64" name="Rectángulo 1"/>
          <p:cNvSpPr txBox="1"/>
          <p:nvPr/>
        </p:nvSpPr>
        <p:spPr>
          <a:xfrm>
            <a:off x="-12156" y="81024"/>
            <a:ext cx="4013018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/>
            <a:r>
              <a:t> Take home messages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